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use link for file from firebase </a:t>
            </a:r>
            <a:endParaRPr/>
          </a:p>
        </p:txBody>
      </p:sp>
      <p:sp>
        <p:nvSpPr>
          <p:cNvPr id="155" name="Google Shape;15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use link for file from firebase </a:t>
            </a:r>
            <a:endParaRPr/>
          </a:p>
        </p:txBody>
      </p:sp>
      <p:sp>
        <p:nvSpPr>
          <p:cNvPr id="173" name="Google Shape;17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use link for file from firebase </a:t>
            </a:r>
            <a:endParaRPr/>
          </a:p>
        </p:txBody>
      </p:sp>
      <p:sp>
        <p:nvSpPr>
          <p:cNvPr id="186" name="Google Shape;18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our resources</a:t>
            </a:r>
            <a:endParaRPr/>
          </a:p>
        </p:txBody>
      </p:sp>
      <p:sp>
        <p:nvSpPr>
          <p:cNvPr id="197" name="Google Shape;19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5.png"/><Relationship Id="rId13" Type="http://schemas.openxmlformats.org/officeDocument/2006/relationships/image" Target="../media/image1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9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55.png"/><Relationship Id="rId6" Type="http://schemas.openxmlformats.org/officeDocument/2006/relationships/image" Target="../media/image33.png"/><Relationship Id="rId7" Type="http://schemas.openxmlformats.org/officeDocument/2006/relationships/hyperlink" Target="https://github.com/ruxailab/sentiment-analysis-api/blob/main/ai/data/demos/sportify_basma/Sentiment_Basma_Sportify.json" TargetMode="External"/><Relationship Id="rId8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github.com/ruxailab/sentiment-analysis-api/blob/main/ai/data/demos/sportify_basma/Sentiment_Basma_Sportify.json" TargetMode="External"/><Relationship Id="rId5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6M3LzGmIAso" TargetMode="External"/><Relationship Id="rId5" Type="http://schemas.openxmlformats.org/officeDocument/2006/relationships/hyperlink" Target="https://ndreznotanto.medium.com/flask-rest-apis-in-5-minutes-complemented-by-loaded-ai-model-from-hugging-face-part-1-5501e4827514" TargetMode="External"/><Relationship Id="rId6" Type="http://schemas.openxmlformats.org/officeDocument/2006/relationships/image" Target="../media/image63.jpg"/><Relationship Id="rId7" Type="http://schemas.openxmlformats.org/officeDocument/2006/relationships/image" Target="../media/image59.jpg"/><Relationship Id="rId8" Type="http://schemas.openxmlformats.org/officeDocument/2006/relationships/image" Target="../media/image5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58.png"/><Relationship Id="rId5" Type="http://schemas.openxmlformats.org/officeDocument/2006/relationships/image" Target="../media/image51.jpg"/><Relationship Id="rId6" Type="http://schemas.openxmlformats.org/officeDocument/2006/relationships/image" Target="../media/image49.jpg"/><Relationship Id="rId7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51.jpg"/><Relationship Id="rId5" Type="http://schemas.openxmlformats.org/officeDocument/2006/relationships/image" Target="../media/image49.jpg"/><Relationship Id="rId6" Type="http://schemas.openxmlformats.org/officeDocument/2006/relationships/image" Target="../media/image62.png"/><Relationship Id="rId7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51.jpg"/><Relationship Id="rId5" Type="http://schemas.openxmlformats.org/officeDocument/2006/relationships/image" Target="../media/image57.png"/><Relationship Id="rId6" Type="http://schemas.openxmlformats.org/officeDocument/2006/relationships/image" Target="../media/image49.jpg"/><Relationship Id="rId7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76.jpg"/><Relationship Id="rId5" Type="http://schemas.openxmlformats.org/officeDocument/2006/relationships/image" Target="../media/image72.jpg"/><Relationship Id="rId6" Type="http://schemas.openxmlformats.org/officeDocument/2006/relationships/image" Target="../media/image66.png"/><Relationship Id="rId7" Type="http://schemas.openxmlformats.org/officeDocument/2006/relationships/image" Target="../media/image87.png"/><Relationship Id="rId8" Type="http://schemas.openxmlformats.org/officeDocument/2006/relationships/image" Target="../media/image8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65.png"/><Relationship Id="rId5" Type="http://schemas.openxmlformats.org/officeDocument/2006/relationships/image" Target="../media/image7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60.jpg"/><Relationship Id="rId5" Type="http://schemas.openxmlformats.org/officeDocument/2006/relationships/image" Target="../media/image78.png"/><Relationship Id="rId6" Type="http://schemas.openxmlformats.org/officeDocument/2006/relationships/hyperlink" Target="https://www.youtube.com/playlist?list=PL4cUxeGkcC9hxjeEtdHFNYMtCpjNBm3h7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68.jpg"/><Relationship Id="rId5" Type="http://schemas.openxmlformats.org/officeDocument/2006/relationships/image" Target="../media/image70.png"/><Relationship Id="rId6" Type="http://schemas.openxmlformats.org/officeDocument/2006/relationships/image" Target="../media/image81.png"/><Relationship Id="rId7" Type="http://schemas.openxmlformats.org/officeDocument/2006/relationships/image" Target="../media/image8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74.jpg"/><Relationship Id="rId6" Type="http://schemas.openxmlformats.org/officeDocument/2006/relationships/image" Target="../media/image86.png"/><Relationship Id="rId7" Type="http://schemas.openxmlformats.org/officeDocument/2006/relationships/image" Target="../media/image79.png"/><Relationship Id="rId8" Type="http://schemas.openxmlformats.org/officeDocument/2006/relationships/image" Target="../media/image73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jpg"/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83.jpg"/><Relationship Id="rId8" Type="http://schemas.openxmlformats.org/officeDocument/2006/relationships/image" Target="../media/image1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96.png"/><Relationship Id="rId6" Type="http://schemas.openxmlformats.org/officeDocument/2006/relationships/image" Target="../media/image90.png"/><Relationship Id="rId7" Type="http://schemas.openxmlformats.org/officeDocument/2006/relationships/image" Target="../media/image1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95.png"/><Relationship Id="rId6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91.jpg"/><Relationship Id="rId6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10.png"/><Relationship Id="rId5" Type="http://schemas.openxmlformats.org/officeDocument/2006/relationships/image" Target="../media/image93.jpg"/><Relationship Id="rId6" Type="http://schemas.openxmlformats.org/officeDocument/2006/relationships/image" Target="../media/image9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ruxailab/sentiment-analysis-api" TargetMode="External"/><Relationship Id="rId10" Type="http://schemas.openxmlformats.org/officeDocument/2006/relationships/image" Target="../media/image101.gif"/><Relationship Id="rId12" Type="http://schemas.openxmlformats.org/officeDocument/2006/relationships/image" Target="../media/image8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hyperlink" Target="https://github.com/ruxailab/sentiment-analysis-api/blob/main/ai/src/video_processing/video_2_audio.py" TargetMode="External"/><Relationship Id="rId9" Type="http://schemas.openxmlformats.org/officeDocument/2006/relationships/hyperlink" Target="https://github.com/ruxailab/sentiment-analysis-api/blob/main/Dockerfile" TargetMode="External"/><Relationship Id="rId5" Type="http://schemas.openxmlformats.org/officeDocument/2006/relationships/hyperlink" Target="https://github.com/ruxailab/sentiment-analysis-api/blob/main/ai/src/video_processing/models/whisper_transcript.py" TargetMode="External"/><Relationship Id="rId6" Type="http://schemas.openxmlformats.org/officeDocument/2006/relationships/hyperlink" Target="https://github.com/ruxailab/sentiment-analysis-api/blob/main/src/scripts/roberta_predict.py" TargetMode="External"/><Relationship Id="rId7" Type="http://schemas.openxmlformats.org/officeDocument/2006/relationships/hyperlink" Target="https://github.com/ruxailab/sentiment-analysis-api/blob/main/ai/src/sentiment_analysis/inference/inference.py" TargetMode="External"/><Relationship Id="rId8" Type="http://schemas.openxmlformats.org/officeDocument/2006/relationships/hyperlink" Target="https://github.com/ruxailab/sentiment-analysis-api/tree/main/app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8.png"/><Relationship Id="rId4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9.png"/><Relationship Id="rId4" Type="http://schemas.openxmlformats.org/officeDocument/2006/relationships/image" Target="../media/image9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0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10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8.png"/><Relationship Id="rId4" Type="http://schemas.openxmlformats.org/officeDocument/2006/relationships/image" Target="../media/image10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hyperlink" Target="https://github.com/BasmaElhoseny01" TargetMode="External"/><Relationship Id="rId6" Type="http://schemas.openxmlformats.org/officeDocument/2006/relationships/image" Target="../media/image112.png"/><Relationship Id="rId7" Type="http://schemas.openxmlformats.org/officeDocument/2006/relationships/image" Target="../media/image111.png"/><Relationship Id="rId8" Type="http://schemas.openxmlformats.org/officeDocument/2006/relationships/image" Target="../media/image1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5" Type="http://schemas.openxmlformats.org/officeDocument/2006/relationships/image" Target="../media/image11.png"/><Relationship Id="rId6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7.jp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18.jp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4.jpg"/><Relationship Id="rId5" Type="http://schemas.openxmlformats.org/officeDocument/2006/relationships/image" Target="../media/image39.png"/><Relationship Id="rId6" Type="http://schemas.openxmlformats.org/officeDocument/2006/relationships/image" Target="../media/image28.png"/><Relationship Id="rId7" Type="http://schemas.openxmlformats.org/officeDocument/2006/relationships/image" Target="../media/image114.png"/><Relationship Id="rId8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5720864" y="1427539"/>
            <a:ext cx="482144" cy="467032"/>
          </a:xfrm>
          <a:custGeom>
            <a:rect b="b" l="l" r="r" t="t"/>
            <a:pathLst>
              <a:path extrusionOk="0" h="467032" w="482144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 rot="7682761">
            <a:off x="-1383321" y="-1859499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301884" y="6978469"/>
            <a:ext cx="8883055" cy="1285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3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Meet #4: </a:t>
            </a:r>
            <a:r>
              <a:rPr b="1" lang="en-US" sz="423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Ver.#2 Sentiment Analysis + Docker Image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14719876" y="8484651"/>
            <a:ext cx="2484121" cy="773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Presented By: Olivia Wilson</a:t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 rot="7682761">
            <a:off x="14146738" y="8589103"/>
            <a:ext cx="631420" cy="631420"/>
          </a:xfrm>
          <a:custGeom>
            <a:rect b="b" l="l" r="r" t="t"/>
            <a:pathLst>
              <a:path extrusionOk="0" h="631420" w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143000" y="3901846"/>
            <a:ext cx="1697418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for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Tests</a:t>
            </a:r>
            <a:endParaRPr/>
          </a:p>
        </p:txBody>
      </p:sp>
      <p:pic>
        <p:nvPicPr>
          <p:cNvPr descr="@ruxailab" id="94" name="Google Shape;9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05645" y="719316"/>
            <a:ext cx="2152637" cy="21526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4581455" y="3169630"/>
            <a:ext cx="2863255" cy="63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RuxaiLab</a:t>
            </a:r>
            <a:endParaRPr sz="423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pointing at a tablet&#10;&#10;Description automatically generated" id="96" name="Google Shape;9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62442" y="3316225"/>
            <a:ext cx="7782268" cy="64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301885" y="6084682"/>
            <a:ext cx="8883055" cy="63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3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GSoC 2024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613627" y="9715248"/>
            <a:ext cx="102595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03-07-2024  17:00 (UTC+3)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Whisper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(Tiny)</a:t>
            </a:r>
            <a:endParaRPr/>
          </a:p>
        </p:txBody>
      </p:sp>
      <p:pic>
        <p:nvPicPr>
          <p:cNvPr descr="Openai whisper translate, openai/whisper-small · Hugging Face" id="216" name="Google Shape;21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79336" y="8801100"/>
            <a:ext cx="2832464" cy="147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800" y="2400300"/>
            <a:ext cx="11553913" cy="702818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>
            <a:off x="3643357" y="6286500"/>
            <a:ext cx="4648200" cy="838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7281408" y="5973028"/>
            <a:ext cx="7696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Sportify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Whisper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(Base)</a:t>
            </a:r>
            <a:endParaRPr/>
          </a:p>
        </p:txBody>
      </p:sp>
      <p:pic>
        <p:nvPicPr>
          <p:cNvPr descr="Openai whisper translate, openai/whisper-small · Hugging Face" id="227" name="Google Shape;2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79336" y="8801100"/>
            <a:ext cx="2832464" cy="147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5600" y="2324100"/>
            <a:ext cx="11628579" cy="72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/>
          <p:nvPr/>
        </p:nvSpPr>
        <p:spPr>
          <a:xfrm>
            <a:off x="3985490" y="6361016"/>
            <a:ext cx="4495800" cy="533400"/>
          </a:xfrm>
          <a:prstGeom prst="rect">
            <a:avLst/>
          </a:prstGeom>
          <a:noFill/>
          <a:ln cap="flat" cmpd="sng" w="762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 box, check mark, check square, correct, not wrong, test, tick icon -  Download on Iconfinder" id="230" name="Google Shape;23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0528" y="5672784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Whisper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(Small)</a:t>
            </a: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4">
            <a:alphaModFix/>
          </a:blip>
          <a:srcRect b="0" l="0" r="10740" t="0"/>
          <a:stretch/>
        </p:blipFill>
        <p:spPr>
          <a:xfrm>
            <a:off x="2895600" y="2224454"/>
            <a:ext cx="11937460" cy="6807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ai whisper translate, openai/whisper-small · Hugging Face" id="239" name="Google Shape;23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79336" y="8801100"/>
            <a:ext cx="2832464" cy="147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4469860" y="6743700"/>
            <a:ext cx="4495800" cy="533400"/>
          </a:xfrm>
          <a:prstGeom prst="rect">
            <a:avLst/>
          </a:prstGeom>
          <a:noFill/>
          <a:ln cap="flat" cmpd="sng" w="762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 box, check mark, check square, correct, not wrong, test, tick icon -  Download on Iconfinder" id="241" name="Google Shape;24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84588" y="5598268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deo to Audio Converter - 100% Free" id="248" name="Google Shape;2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7743" y="4784301"/>
            <a:ext cx="2888580" cy="1592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Source Python Video API - Edit, Concatenate &amp; Composite Videos" id="249" name="Google Shape;249;p25"/>
          <p:cNvPicPr preferRelativeResize="0"/>
          <p:nvPr/>
        </p:nvPicPr>
        <p:blipFill rotWithShape="1">
          <a:blip r:embed="rId4">
            <a:alphaModFix/>
          </a:blip>
          <a:srcRect b="35008" l="0" r="0" t="32883"/>
          <a:stretch/>
        </p:blipFill>
        <p:spPr>
          <a:xfrm>
            <a:off x="1751092" y="8109049"/>
            <a:ext cx="3341881" cy="107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488333" y="6789773"/>
            <a:ext cx="5867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Video2Audio</a:t>
            </a:r>
            <a:endParaRPr/>
          </a:p>
        </p:txBody>
      </p:sp>
      <p:pic>
        <p:nvPicPr>
          <p:cNvPr descr="A screenshot of a computer&#10;&#10;Description automatically generated" id="251" name="Google Shape;251;p25"/>
          <p:cNvPicPr preferRelativeResize="0"/>
          <p:nvPr/>
        </p:nvPicPr>
        <p:blipFill rotWithShape="1">
          <a:blip r:embed="rId5">
            <a:alphaModFix/>
          </a:blip>
          <a:srcRect b="27320" l="22166" r="20042" t="21991"/>
          <a:stretch/>
        </p:blipFill>
        <p:spPr>
          <a:xfrm>
            <a:off x="6934200" y="4733260"/>
            <a:ext cx="3200400" cy="1781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/>
          <p:nvPr/>
        </p:nvSpPr>
        <p:spPr>
          <a:xfrm rot="5400000">
            <a:off x="-6380450" y="8820816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914400" y="3619500"/>
            <a:ext cx="16855123" cy="5943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5714999" y="6724189"/>
            <a:ext cx="5867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Speech2Text</a:t>
            </a:r>
            <a:endParaRPr/>
          </a:p>
        </p:txBody>
      </p:sp>
      <p:pic>
        <p:nvPicPr>
          <p:cNvPr descr="Openai whisper translate, openai/whisper-small · Hugging Face" id="255" name="Google Shape;25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6333" y="7802996"/>
            <a:ext cx="2644467" cy="1379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timent Analysis Concept Icon Text Linear Outline Vector, Text, Linear,  Outline PNG and Vector with Transparent Background for Free Download" id="256" name="Google Shape;256;p25"/>
          <p:cNvPicPr preferRelativeResize="0"/>
          <p:nvPr/>
        </p:nvPicPr>
        <p:blipFill rotWithShape="1">
          <a:blip r:embed="rId8">
            <a:alphaModFix/>
          </a:blip>
          <a:srcRect b="37611" l="0" r="0" t="0"/>
          <a:stretch/>
        </p:blipFill>
        <p:spPr>
          <a:xfrm>
            <a:off x="12459416" y="4823117"/>
            <a:ext cx="4304584" cy="161578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5"/>
          <p:cNvSpPr txBox="1"/>
          <p:nvPr/>
        </p:nvSpPr>
        <p:spPr>
          <a:xfrm>
            <a:off x="11902123" y="6708457"/>
            <a:ext cx="5867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/>
          </a:p>
        </p:txBody>
      </p:sp>
      <p:pic>
        <p:nvPicPr>
          <p:cNvPr descr="Large Language Models: RoBERTa — A Robustly Optimized BERT Approach | by  Vyacheslav Efimov | Towards Data Science" id="258" name="Google Shape;258;p25"/>
          <p:cNvPicPr preferRelativeResize="0"/>
          <p:nvPr/>
        </p:nvPicPr>
        <p:blipFill rotWithShape="1">
          <a:blip r:embed="rId9">
            <a:alphaModFix/>
          </a:blip>
          <a:srcRect b="86976" l="59987" r="10268" t="0"/>
          <a:stretch/>
        </p:blipFill>
        <p:spPr>
          <a:xfrm>
            <a:off x="12717688" y="8193656"/>
            <a:ext cx="3902970" cy="77266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descr="File Path Icons - Free SVG &amp; PNG File Path Images - Noun Project" id="259" name="Google Shape;259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9800" y="598417"/>
            <a:ext cx="1905000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5"/>
          <p:cNvCxnSpPr/>
          <p:nvPr/>
        </p:nvCxnSpPr>
        <p:spPr>
          <a:xfrm>
            <a:off x="3200400" y="2792667"/>
            <a:ext cx="0" cy="625718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" name="Google Shape;261;p25"/>
          <p:cNvCxnSpPr/>
          <p:nvPr/>
        </p:nvCxnSpPr>
        <p:spPr>
          <a:xfrm rot="10800000">
            <a:off x="15773400" y="2722177"/>
            <a:ext cx="0" cy="625718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Json file - Free interface icons" id="262" name="Google Shape;262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817318" y="952500"/>
            <a:ext cx="1676980" cy="1676980"/>
          </a:xfrm>
          <a:prstGeom prst="rect">
            <a:avLst/>
          </a:prstGeom>
          <a:noFill/>
          <a:ln>
            <a:noFill/>
          </a:ln>
        </p:spPr>
      </p:pic>
      <p:sp>
        <p:nvSpPr>
          <p:cNvPr descr="24,635 Happy And Sad Mask 3D Illustrations - Free in PNG, BLEND, FBX, glTF  | IconScout" id="263" name="Google Shape;263;p25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appy Sad icons for free download | Freepik" id="264" name="Google Shape;264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401800" y="623991"/>
            <a:ext cx="1107945" cy="11079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6748315" y="2958051"/>
            <a:ext cx="692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RuxaiLab Sentiment</a:t>
            </a:r>
            <a:r>
              <a:rPr lang="en-US" sz="2800">
                <a:solidFill>
                  <a:schemeClr val="dk1"/>
                </a:solidFill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Analyzer</a:t>
            </a:r>
            <a:endParaRPr/>
          </a:p>
        </p:txBody>
      </p:sp>
      <p:pic>
        <p:nvPicPr>
          <p:cNvPr descr="@ruxailab" id="266" name="Google Shape;266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99830" y="2839150"/>
            <a:ext cx="675806" cy="675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5"/>
          <p:cNvCxnSpPr/>
          <p:nvPr/>
        </p:nvCxnSpPr>
        <p:spPr>
          <a:xfrm>
            <a:off x="5257800" y="5829300"/>
            <a:ext cx="137160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8" name="Google Shape;268;p25"/>
          <p:cNvCxnSpPr/>
          <p:nvPr/>
        </p:nvCxnSpPr>
        <p:spPr>
          <a:xfrm>
            <a:off x="10363200" y="5829300"/>
            <a:ext cx="137160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(example)</a:t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 rotWithShape="1">
          <a:blip r:embed="rId4">
            <a:alphaModFix/>
          </a:blip>
          <a:srcRect b="0" l="0" r="31261" t="0"/>
          <a:stretch/>
        </p:blipFill>
        <p:spPr>
          <a:xfrm>
            <a:off x="10134600" y="1960369"/>
            <a:ext cx="7496553" cy="777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two women talking&#10;&#10;Description automatically generated" id="277" name="Google Shape;27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054" y="1790700"/>
            <a:ext cx="9736667" cy="54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/>
        </p:nvSpPr>
        <p:spPr>
          <a:xfrm>
            <a:off x="1219200" y="6836688"/>
            <a:ext cx="403610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Karine</a:t>
            </a:r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4591513" y="6836688"/>
            <a:ext cx="403610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Basma</a:t>
            </a:r>
            <a:endParaRPr/>
          </a:p>
        </p:txBody>
      </p:sp>
      <p:cxnSp>
        <p:nvCxnSpPr>
          <p:cNvPr id="280" name="Google Shape;280;p26"/>
          <p:cNvCxnSpPr>
            <a:stCxn id="279" idx="2"/>
          </p:cNvCxnSpPr>
          <p:nvPr/>
        </p:nvCxnSpPr>
        <p:spPr>
          <a:xfrm flipH="1" rot="-5400000">
            <a:off x="7476418" y="6523836"/>
            <a:ext cx="1105500" cy="2839200"/>
          </a:xfrm>
          <a:prstGeom prst="bentConnector2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Video to Audio Converter - 100% Free" id="281" name="Google Shape;281;p26"/>
          <p:cNvPicPr preferRelativeResize="0"/>
          <p:nvPr/>
        </p:nvPicPr>
        <p:blipFill rotWithShape="1">
          <a:blip r:embed="rId6">
            <a:alphaModFix/>
          </a:blip>
          <a:srcRect b="-2198" l="0" r="54808" t="-1"/>
          <a:stretch/>
        </p:blipFill>
        <p:spPr>
          <a:xfrm>
            <a:off x="6781800" y="8698052"/>
            <a:ext cx="1305400" cy="16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/>
        </p:nvSpPr>
        <p:spPr>
          <a:xfrm>
            <a:off x="13106400" y="9839670"/>
            <a:ext cx="6978055" cy="3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Json File [</a:t>
            </a:r>
            <a:r>
              <a:rPr lang="en-US" sz="211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here</a:t>
            </a: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11125200" y="5905500"/>
            <a:ext cx="4800600" cy="18288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5649248" y="2705100"/>
            <a:ext cx="446752" cy="55399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4658648" y="2781300"/>
            <a:ext cx="446752" cy="55399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تزويد استماعات سبوتيفي Spotify سريعة | سوشيال ويب" id="286" name="Google Shape;28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85865" y="2561765"/>
            <a:ext cx="905335" cy="905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(example)</a:t>
            </a:r>
            <a:endParaRPr/>
          </a:p>
        </p:txBody>
      </p:sp>
      <p:sp>
        <p:nvSpPr>
          <p:cNvPr id="293" name="Google Shape;293;p27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27"/>
          <p:cNvCxnSpPr/>
          <p:nvPr/>
        </p:nvCxnSpPr>
        <p:spPr>
          <a:xfrm>
            <a:off x="6609568" y="7390686"/>
            <a:ext cx="2839200" cy="1105500"/>
          </a:xfrm>
          <a:prstGeom prst="bentConnector2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5" name="Google Shape;295;p27"/>
          <p:cNvSpPr txBox="1"/>
          <p:nvPr/>
        </p:nvSpPr>
        <p:spPr>
          <a:xfrm>
            <a:off x="13106400" y="9839670"/>
            <a:ext cx="6978055" cy="3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Json File [</a:t>
            </a:r>
            <a:r>
              <a:rPr lang="en-US" sz="211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5">
            <a:alphaModFix/>
          </a:blip>
          <a:srcRect b="0" l="8726" r="2194" t="7544"/>
          <a:stretch/>
        </p:blipFill>
        <p:spPr>
          <a:xfrm>
            <a:off x="2161173" y="2251314"/>
            <a:ext cx="12975052" cy="730146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/>
          <p:nvPr/>
        </p:nvSpPr>
        <p:spPr>
          <a:xfrm>
            <a:off x="2438399" y="7734300"/>
            <a:ext cx="11811001" cy="16002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685800" y="2451939"/>
            <a:ext cx="10925071" cy="14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API with Flask</a:t>
            </a:r>
            <a:endParaRPr/>
          </a:p>
        </p:txBody>
      </p:sp>
      <p:sp>
        <p:nvSpPr>
          <p:cNvPr id="305" name="Google Shape;305;p28"/>
          <p:cNvSpPr txBox="1"/>
          <p:nvPr/>
        </p:nvSpPr>
        <p:spPr>
          <a:xfrm>
            <a:off x="705089" y="1519839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Learned: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Flask App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705089" y="5716245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Resources: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782588" y="6797829"/>
            <a:ext cx="10925071" cy="14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Flask Hello World App (you tube) [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Flask with hugging face (medium) [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link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/>
          </a:p>
        </p:txBody>
      </p:sp>
      <p:pic>
        <p:nvPicPr>
          <p:cNvPr descr="Postman Makes Building Software Accessible to All, Announces Postman Flows  | Business Wire" id="309" name="Google Shape;30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01600" y="3293739"/>
            <a:ext cx="3850274" cy="2011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reating a Shiny App with Flask" id="310" name="Google Shape;31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22157" y="3380420"/>
            <a:ext cx="2774643" cy="1849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Virtual Environments on Windows - Zax Rosenberg" id="311" name="Google Shape;31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21183" y="3543300"/>
            <a:ext cx="3875638" cy="2067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Flask App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6046" y="1702387"/>
            <a:ext cx="14125954" cy="7555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man Makes Building Software Accessible to All, Announces Postman Flows  | Business Wire" id="320" name="Google Shape;32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91721" y="9305457"/>
            <a:ext cx="1596279" cy="834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reating a Shiny App with Flask" id="321" name="Google Shape;32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73400" y="9385300"/>
            <a:ext cx="10668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/>
          <p:nvPr/>
        </p:nvSpPr>
        <p:spPr>
          <a:xfrm>
            <a:off x="3124200" y="5041900"/>
            <a:ext cx="9372600" cy="939800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11734800" y="6057900"/>
            <a:ext cx="990600" cy="368162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artoon of a child holding a piece of paper&#10;&#10;Description automatically generated" id="324" name="Google Shape;324;p29"/>
          <p:cNvPicPr preferRelativeResize="0"/>
          <p:nvPr/>
        </p:nvPicPr>
        <p:blipFill rotWithShape="1">
          <a:blip r:embed="rId7">
            <a:alphaModFix/>
          </a:blip>
          <a:srcRect b="12671" l="11716" r="12971" t="10767"/>
          <a:stretch/>
        </p:blipFill>
        <p:spPr>
          <a:xfrm flipH="1">
            <a:off x="13238939" y="4622292"/>
            <a:ext cx="3849721" cy="4619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29"/>
          <p:cNvCxnSpPr/>
          <p:nvPr/>
        </p:nvCxnSpPr>
        <p:spPr>
          <a:xfrm rot="10800000">
            <a:off x="7239000" y="7962900"/>
            <a:ext cx="0" cy="1778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Flask App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stman Makes Building Software Accessible to All, Announces Postman Flows  | Business Wire" id="333" name="Google Shape;33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91721" y="9305457"/>
            <a:ext cx="1596279" cy="834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reating a Shiny App with Flask" id="334" name="Google Shape;33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73400" y="9385300"/>
            <a:ext cx="10668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7581" y="1590675"/>
            <a:ext cx="14662236" cy="78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/>
          <p:nvPr/>
        </p:nvSpPr>
        <p:spPr>
          <a:xfrm>
            <a:off x="2362200" y="5143500"/>
            <a:ext cx="9372600" cy="1143000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11582400" y="6438900"/>
            <a:ext cx="990600" cy="304800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artoon of a child jumping&#10;&#10;Description automatically generated" id="338" name="Google Shape;33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49687" y="3762375"/>
            <a:ext cx="3352800" cy="675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0"/>
          <p:cNvCxnSpPr/>
          <p:nvPr/>
        </p:nvCxnSpPr>
        <p:spPr>
          <a:xfrm rot="10800000">
            <a:off x="7162800" y="8166100"/>
            <a:ext cx="0" cy="1778000"/>
          </a:xfrm>
          <a:prstGeom prst="straightConnector1">
            <a:avLst/>
          </a:prstGeom>
          <a:noFill/>
          <a:ln cap="flat" cmpd="sng" w="76200">
            <a:solidFill>
              <a:srgbClr val="92D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0" name="Google Shape;340;p30"/>
          <p:cNvCxnSpPr/>
          <p:nvPr/>
        </p:nvCxnSpPr>
        <p:spPr>
          <a:xfrm rot="10800000">
            <a:off x="12115800" y="6896100"/>
            <a:ext cx="0" cy="1778000"/>
          </a:xfrm>
          <a:prstGeom prst="straightConnector1">
            <a:avLst/>
          </a:prstGeom>
          <a:noFill/>
          <a:ln cap="flat" cmpd="sng" w="76200">
            <a:solidFill>
              <a:srgbClr val="92D05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Flask App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stman Makes Building Software Accessible to All, Announces Postman Flows  | Business Wire" id="348" name="Google Shape;34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91721" y="9305457"/>
            <a:ext cx="1596279" cy="83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4140" y="1499041"/>
            <a:ext cx="14531660" cy="7846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reating a Shiny App with Flask" id="350" name="Google Shape;35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73400" y="9385300"/>
            <a:ext cx="10668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1"/>
          <p:cNvSpPr/>
          <p:nvPr/>
        </p:nvSpPr>
        <p:spPr>
          <a:xfrm>
            <a:off x="2667000" y="4991100"/>
            <a:ext cx="9372600" cy="1143000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11353800" y="6286500"/>
            <a:ext cx="1219200" cy="381000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31"/>
          <p:cNvCxnSpPr/>
          <p:nvPr/>
        </p:nvCxnSpPr>
        <p:spPr>
          <a:xfrm rot="10800000">
            <a:off x="7162800" y="8166100"/>
            <a:ext cx="0" cy="1778000"/>
          </a:xfrm>
          <a:prstGeom prst="straightConnector1">
            <a:avLst/>
          </a:prstGeom>
          <a:noFill/>
          <a:ln cap="flat" cmpd="sng" w="76200">
            <a:solidFill>
              <a:srgbClr val="92D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A cartoon of a child with her hand on her chin&#10;&#10;Description automatically generated" id="354" name="Google Shape;35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06200" y="4536826"/>
            <a:ext cx="6910231" cy="48492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31"/>
          <p:cNvCxnSpPr/>
          <p:nvPr/>
        </p:nvCxnSpPr>
        <p:spPr>
          <a:xfrm rot="10800000">
            <a:off x="11956915" y="6819900"/>
            <a:ext cx="0" cy="1778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1600201" y="2324100"/>
            <a:ext cx="7315199" cy="7425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Assembly AI</a:t>
            </a:r>
            <a:endParaRPr/>
          </a:p>
          <a:p>
            <a:pPr indent="-857250" lvl="2" marL="1667618" marR="0" rtl="0" algn="l">
              <a:lnSpc>
                <a:spcPct val="166625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200"/>
              <a:buFont typeface="Calibri"/>
              <a:buAutoNum type="romanLcPeriod"/>
            </a:pPr>
            <a:r>
              <a:rPr b="0" i="0" lang="en-US" sz="3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Inference Time</a:t>
            </a:r>
            <a:endParaRPr/>
          </a:p>
          <a:p>
            <a:pPr indent="-857250" lvl="2" marL="1667618" marR="0" rtl="0" algn="l">
              <a:lnSpc>
                <a:spcPct val="166625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200"/>
              <a:buFont typeface="Calibri"/>
              <a:buAutoNum type="romanLcPeriod"/>
            </a:pPr>
            <a:r>
              <a:rPr b="0" i="0" lang="en-US" sz="3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Subscription Plan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Whisper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Flask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Cloud Provider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Coding &amp; Wikki Docs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Timeline &amp; New Tasks</a:t>
            </a:r>
            <a:endParaRPr/>
          </a:p>
          <a:p>
            <a:pPr indent="-353167" lvl="1" marL="706335" marR="0" rtl="0" algn="l">
              <a:lnSpc>
                <a:spcPct val="148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1438718" y="252955"/>
            <a:ext cx="5815538" cy="2397440"/>
            <a:chOff x="69438" y="-146860"/>
            <a:chExt cx="1085776" cy="332364"/>
          </a:xfrm>
        </p:grpSpPr>
        <p:sp>
          <p:nvSpPr>
            <p:cNvPr id="106" name="Google Shape;106;p14"/>
            <p:cNvSpPr/>
            <p:nvPr/>
          </p:nvSpPr>
          <p:spPr>
            <a:xfrm>
              <a:off x="69438" y="-113794"/>
              <a:ext cx="1085776" cy="227589"/>
            </a:xfrm>
            <a:custGeom>
              <a:rect b="b" l="l" r="r" t="t"/>
              <a:pathLst>
                <a:path extrusionOk="0" h="227589" w="1085776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180641"/>
                  </a:lnTo>
                  <a:cubicBezTo>
                    <a:pt x="1085776" y="193092"/>
                    <a:pt x="1080830" y="205034"/>
                    <a:pt x="1072025" y="213838"/>
                  </a:cubicBezTo>
                  <a:cubicBezTo>
                    <a:pt x="1063220" y="222643"/>
                    <a:pt x="1051279" y="227589"/>
                    <a:pt x="1038827" y="227589"/>
                  </a:cubicBezTo>
                  <a:lnTo>
                    <a:pt x="46949" y="227589"/>
                  </a:lnTo>
                  <a:cubicBezTo>
                    <a:pt x="34497" y="227589"/>
                    <a:pt x="22555" y="222643"/>
                    <a:pt x="13751" y="213838"/>
                  </a:cubicBezTo>
                  <a:cubicBezTo>
                    <a:pt x="4946" y="205034"/>
                    <a:pt x="0" y="193092"/>
                    <a:pt x="0" y="180641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69438" y="-146860"/>
              <a:ext cx="1085776" cy="3323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384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Agenda</a:t>
              </a:r>
              <a:endParaRPr sz="40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4"/>
          <p:cNvSpPr/>
          <p:nvPr/>
        </p:nvSpPr>
        <p:spPr>
          <a:xfrm>
            <a:off x="11506200" y="5143500"/>
            <a:ext cx="12295876" cy="10509296"/>
          </a:xfrm>
          <a:custGeom>
            <a:rect b="b" l="l" r="r" t="t"/>
            <a:pathLst>
              <a:path extrusionOk="0" h="10509296" w="1229587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/>
          <p:nvPr/>
        </p:nvSpPr>
        <p:spPr>
          <a:xfrm rot="2121754">
            <a:off x="16801628" y="523866"/>
            <a:ext cx="1286811" cy="1099839"/>
          </a:xfrm>
          <a:custGeom>
            <a:rect b="b" l="l" r="r" t="t"/>
            <a:pathLst>
              <a:path extrusionOk="0" h="1099839" w="1286811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w Accurate Is Review Sentiment Analysis? | Travel Media Group" id="110" name="Google Shape;11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4610100"/>
            <a:ext cx="91440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Flask App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stman Makes Building Software Accessible to All, Announces Postman Flows  | Business Wire" id="363" name="Google Shape;36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49600" y="8801100"/>
            <a:ext cx="2271663" cy="1186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reating a Shiny App with Flask" id="364" name="Google Shape;36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78000" y="8808074"/>
            <a:ext cx="1637040" cy="109136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705089" y="58293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Pending Tasks: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782588" y="6797829"/>
            <a:ext cx="10925071" cy="14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Documentation for the endpoint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Async Requests for large videos (Async API)</a:t>
            </a:r>
            <a:endParaRPr/>
          </a:p>
        </p:txBody>
      </p:sp>
      <p:pic>
        <p:nvPicPr>
          <p:cNvPr descr="How to use swagger in our express app ?" id="367" name="Google Shape;36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0800" y="8477708"/>
            <a:ext cx="4153178" cy="1161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an API? Definition, Meaning and Examples | Glossary" id="368" name="Google Shape;36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29871" y="2324100"/>
            <a:ext cx="6275541" cy="348641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682820" y="22479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Completed Tasks: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782588" y="3264739"/>
            <a:ext cx="10925071" cy="14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 Analysis End point with option to select whisper model size</a:t>
            </a:r>
            <a:endParaRPr/>
          </a:p>
        </p:txBody>
      </p:sp>
      <p:pic>
        <p:nvPicPr>
          <p:cNvPr descr="A computer screen shot of a clock and gears&#10;&#10;Description automatically generated" id="371" name="Google Shape;371;p32"/>
          <p:cNvPicPr preferRelativeResize="0"/>
          <p:nvPr/>
        </p:nvPicPr>
        <p:blipFill rotWithShape="1">
          <a:blip r:embed="rId8">
            <a:alphaModFix/>
          </a:blip>
          <a:srcRect b="19744" l="23147" r="20474" t="23146"/>
          <a:stretch/>
        </p:blipFill>
        <p:spPr>
          <a:xfrm>
            <a:off x="7241505" y="8476719"/>
            <a:ext cx="2512109" cy="135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ctivate Docker containers | Zadara Cloud Services" id="379" name="Google Shape;37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0" y="2714219"/>
            <a:ext cx="66675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Vector | Confused Woman Working On Laptop Cartoon Icon Illustration.  People Technology Icon Concept" id="380" name="Google Shape;38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1245529"/>
            <a:ext cx="8652381" cy="865238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3"/>
          <p:cNvSpPr txBox="1"/>
          <p:nvPr/>
        </p:nvSpPr>
        <p:spPr>
          <a:xfrm>
            <a:off x="3182269" y="8974580"/>
            <a:ext cx="109328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 have to Study Docker !!!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-201168" y="3310557"/>
            <a:ext cx="1218961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Finally, I understood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Docker :D</a:t>
            </a:r>
            <a:endParaRPr/>
          </a:p>
        </p:txBody>
      </p:sp>
      <p:pic>
        <p:nvPicPr>
          <p:cNvPr descr="Excited girl sitting with a laptop on the floor with her legs crossed and  celebrating a victory. Vector illustration isolated on white. A woman with  a Stock Vector Image &amp; Art -" id="390" name="Google Shape;390;p34"/>
          <p:cNvPicPr preferRelativeResize="0"/>
          <p:nvPr/>
        </p:nvPicPr>
        <p:blipFill rotWithShape="1">
          <a:blip r:embed="rId4">
            <a:alphaModFix/>
          </a:blip>
          <a:srcRect b="9965" l="0" r="0" t="0"/>
          <a:stretch/>
        </p:blipFill>
        <p:spPr>
          <a:xfrm>
            <a:off x="12017344" y="1976586"/>
            <a:ext cx="7185056" cy="6917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 | NaadiSpeaks" id="391" name="Google Shape;39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95102" y="5914595"/>
            <a:ext cx="4220898" cy="267924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/>
          <p:nvPr/>
        </p:nvSpPr>
        <p:spPr>
          <a:xfrm>
            <a:off x="705089" y="5716245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Resources: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 txBox="1"/>
          <p:nvPr/>
        </p:nvSpPr>
        <p:spPr>
          <a:xfrm>
            <a:off x="782588" y="6797830"/>
            <a:ext cx="10925071" cy="912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 Crash Course (you tube) [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link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682820" y="22479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782588" y="3264740"/>
            <a:ext cx="10925071" cy="965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 issues on Windows</a:t>
            </a:r>
            <a:endParaRPr/>
          </a:p>
        </p:txBody>
      </p:sp>
      <p:pic>
        <p:nvPicPr>
          <p:cNvPr descr="Microsoft Windows 10 Operating System | Insight" id="403" name="Google Shape;40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9335" y="2870236"/>
            <a:ext cx="4189696" cy="3142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label&#10;&#10;Description automatically generated" id="404" name="Google Shape;40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89727">
            <a:off x="1279553" y="3220831"/>
            <a:ext cx="5133395" cy="28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 txBox="1"/>
          <p:nvPr/>
        </p:nvSpPr>
        <p:spPr>
          <a:xfrm>
            <a:off x="682820" y="6670716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Solution: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782588" y="7439120"/>
            <a:ext cx="10925071" cy="965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Linux System :D</a:t>
            </a:r>
            <a:endParaRPr/>
          </a:p>
        </p:txBody>
      </p:sp>
      <p:pic>
        <p:nvPicPr>
          <p:cNvPr descr="Linux Logo PNG Vector (PDF) Free Download" id="407" name="Google Shape;40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8731" y="6899641"/>
            <a:ext cx="1795269" cy="2927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ate Docker containers | Zadara Cloud Services" id="408" name="Google Shape;40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86248" y="8363176"/>
            <a:ext cx="2046761" cy="175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ctivate Docker containers | Zadara Cloud Services" id="416" name="Google Shape;41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6248" y="8363176"/>
            <a:ext cx="2046761" cy="175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Vectors | Lost girl" id="417" name="Google Shape;41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2347" y="1701854"/>
            <a:ext cx="3746446" cy="3746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Are Docker Image Layers? | Packagecloud Blog" id="418" name="Google Shape;41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73384" y="1970434"/>
            <a:ext cx="6685571" cy="376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or wrong 5 png icons in Network SVG download | Free Icons and PNG  Backgrounds" id="419" name="Google Shape;41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39209" y="6628563"/>
            <a:ext cx="965086" cy="96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2600" y="5905501"/>
            <a:ext cx="10469742" cy="23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6"/>
          <p:cNvSpPr txBox="1"/>
          <p:nvPr/>
        </p:nvSpPr>
        <p:spPr>
          <a:xfrm>
            <a:off x="682820" y="22479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6"/>
          <p:cNvSpPr txBox="1"/>
          <p:nvPr/>
        </p:nvSpPr>
        <p:spPr>
          <a:xfrm>
            <a:off x="782588" y="3264740"/>
            <a:ext cx="10925071" cy="143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Docker issues on Windows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 Image</a:t>
            </a:r>
            <a:endParaRPr/>
          </a:p>
        </p:txBody>
      </p:sp>
      <p:sp>
        <p:nvSpPr>
          <p:cNvPr id="423" name="Google Shape;423;p36"/>
          <p:cNvSpPr txBox="1"/>
          <p:nvPr/>
        </p:nvSpPr>
        <p:spPr>
          <a:xfrm>
            <a:off x="682820" y="49149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Options: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ctivate Docker containers | Zadara Cloud Services" id="431" name="Google Shape;43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6248" y="8363176"/>
            <a:ext cx="2046761" cy="175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Are Docker Image Layers? | Packagecloud Blog" id="432" name="Google Shape;43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73384" y="1970434"/>
            <a:ext cx="6685571" cy="37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3387" y="5672674"/>
            <a:ext cx="8202459" cy="168187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7"/>
          <p:cNvSpPr txBox="1"/>
          <p:nvPr/>
        </p:nvSpPr>
        <p:spPr>
          <a:xfrm>
            <a:off x="682820" y="22479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782588" y="3264740"/>
            <a:ext cx="10925071" cy="143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Docker issues on Windows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 Image</a:t>
            </a:r>
            <a:endParaRPr/>
          </a:p>
        </p:txBody>
      </p:sp>
      <p:sp>
        <p:nvSpPr>
          <p:cNvPr id="436" name="Google Shape;436;p37"/>
          <p:cNvSpPr txBox="1"/>
          <p:nvPr/>
        </p:nvSpPr>
        <p:spPr>
          <a:xfrm>
            <a:off x="682820" y="49149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Options: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rrect Incorrect Images – Browse 17,435 Stock Photos, Vectors, and Video |  Adobe Stock" id="437" name="Google Shape;437;p37"/>
          <p:cNvPicPr preferRelativeResize="0"/>
          <p:nvPr/>
        </p:nvPicPr>
        <p:blipFill rotWithShape="1">
          <a:blip r:embed="rId7">
            <a:alphaModFix/>
          </a:blip>
          <a:srcRect b="-1110" l="50000" r="0" t="0"/>
          <a:stretch/>
        </p:blipFill>
        <p:spPr>
          <a:xfrm>
            <a:off x="12260279" y="5672674"/>
            <a:ext cx="1376406" cy="1429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List Docker Images – devconnected" id="438" name="Google Shape;438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74772" y="7637484"/>
            <a:ext cx="74580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20439" y="7625151"/>
            <a:ext cx="2046761" cy="2046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storage Generic color lineal-color icon" id="440" name="Google Shape;440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9850" y="7889187"/>
            <a:ext cx="1681872" cy="1681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Vectors | Lost girl" id="441" name="Google Shape;441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82347" y="1701854"/>
            <a:ext cx="3746446" cy="3746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ctivate Docker containers | Zadara Cloud Services" id="449" name="Google Shape;44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6248" y="8363176"/>
            <a:ext cx="2046761" cy="175436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8"/>
          <p:cNvSpPr txBox="1"/>
          <p:nvPr/>
        </p:nvSpPr>
        <p:spPr>
          <a:xfrm>
            <a:off x="1623822" y="1967056"/>
            <a:ext cx="140497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80% is CUDA libraries !!!</a:t>
            </a:r>
            <a:endParaRPr/>
          </a:p>
        </p:txBody>
      </p:sp>
      <p:pic>
        <p:nvPicPr>
          <p:cNvPr descr="A cartoon of a person with her arms up&#10;&#10;Description automatically generated" id="451" name="Google Shape;451;p38"/>
          <p:cNvPicPr preferRelativeResize="0"/>
          <p:nvPr/>
        </p:nvPicPr>
        <p:blipFill rotWithShape="1">
          <a:blip r:embed="rId5">
            <a:alphaModFix/>
          </a:blip>
          <a:srcRect b="12877" l="0" r="0" t="0"/>
          <a:stretch/>
        </p:blipFill>
        <p:spPr>
          <a:xfrm>
            <a:off x="14458950" y="1951323"/>
            <a:ext cx="3829050" cy="5153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 txBox="1"/>
          <p:nvPr/>
        </p:nvSpPr>
        <p:spPr>
          <a:xfrm>
            <a:off x="4267200" y="3463781"/>
            <a:ext cx="8991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Use CPU Version :D</a:t>
            </a:r>
            <a:endParaRPr/>
          </a:p>
        </p:txBody>
      </p:sp>
      <p:pic>
        <p:nvPicPr>
          <p:cNvPr id="453" name="Google Shape;45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7811" y="4559970"/>
            <a:ext cx="11947150" cy="3000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List Docker Images – devconnected" id="454" name="Google Shape;45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6200" y="7613320"/>
            <a:ext cx="8982075" cy="232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9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Docker Optimization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ctivate Docker containers | Zadara Cloud Services" id="462" name="Google Shape;4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6248" y="8363176"/>
            <a:ext cx="2046761" cy="175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timizing Docker Images with Multistage Builds: A Beginner's Guide | Part 2" id="463" name="Google Shape;463;p39"/>
          <p:cNvPicPr preferRelativeResize="0"/>
          <p:nvPr/>
        </p:nvPicPr>
        <p:blipFill rotWithShape="1">
          <a:blip r:embed="rId5">
            <a:alphaModFix/>
          </a:blip>
          <a:srcRect b="11531" l="0" r="0" t="11059"/>
          <a:stretch/>
        </p:blipFill>
        <p:spPr>
          <a:xfrm>
            <a:off x="13649248" y="558687"/>
            <a:ext cx="4638752" cy="201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5356" y="1929275"/>
            <a:ext cx="13146686" cy="770888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9"/>
          <p:cNvSpPr/>
          <p:nvPr/>
        </p:nvSpPr>
        <p:spPr>
          <a:xfrm>
            <a:off x="2971800" y="5753100"/>
            <a:ext cx="11506200" cy="205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39"/>
          <p:cNvCxnSpPr/>
          <p:nvPr/>
        </p:nvCxnSpPr>
        <p:spPr>
          <a:xfrm rot="10800000">
            <a:off x="7086600" y="4991100"/>
            <a:ext cx="22860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7" name="Google Shape;467;p39"/>
          <p:cNvCxnSpPr/>
          <p:nvPr/>
        </p:nvCxnSpPr>
        <p:spPr>
          <a:xfrm rot="10800000">
            <a:off x="7239000" y="2781300"/>
            <a:ext cx="22860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0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(result)</a:t>
            </a:r>
            <a:endParaRPr/>
          </a:p>
        </p:txBody>
      </p:sp>
      <p:pic>
        <p:nvPicPr>
          <p:cNvPr descr="Activate Docker containers | Zadara Cloud Services" id="475" name="Google Shape;47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6248" y="8363176"/>
            <a:ext cx="2046761" cy="1754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476" name="Google Shape;47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600" y="2754452"/>
            <a:ext cx="12201525" cy="668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between Docker Image &amp; Docker Container | Razorops" id="477" name="Google Shape;477;p40"/>
          <p:cNvPicPr preferRelativeResize="0"/>
          <p:nvPr/>
        </p:nvPicPr>
        <p:blipFill rotWithShape="1">
          <a:blip r:embed="rId6">
            <a:alphaModFix/>
          </a:blip>
          <a:srcRect b="25555" l="0" r="0" t="28888"/>
          <a:stretch/>
        </p:blipFill>
        <p:spPr>
          <a:xfrm>
            <a:off x="10591800" y="337374"/>
            <a:ext cx="7441209" cy="190681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0"/>
          <p:cNvSpPr/>
          <p:nvPr/>
        </p:nvSpPr>
        <p:spPr>
          <a:xfrm>
            <a:off x="11582400" y="7124700"/>
            <a:ext cx="3200400" cy="4572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1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Cloud Provider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1"/>
          <p:cNvSpPr txBox="1"/>
          <p:nvPr/>
        </p:nvSpPr>
        <p:spPr>
          <a:xfrm>
            <a:off x="2553893" y="2078003"/>
            <a:ext cx="1218961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Deploy the Docker Image to</a:t>
            </a:r>
            <a:br>
              <a:rPr lang="en-US" sz="6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Cloud Provider</a:t>
            </a:r>
            <a:endParaRPr/>
          </a:p>
        </p:txBody>
      </p:sp>
      <p:pic>
        <p:nvPicPr>
          <p:cNvPr descr="Azure - summ-it" id="487" name="Google Shape;487;p41"/>
          <p:cNvPicPr preferRelativeResize="0"/>
          <p:nvPr/>
        </p:nvPicPr>
        <p:blipFill rotWithShape="1">
          <a:blip r:embed="rId4">
            <a:alphaModFix/>
          </a:blip>
          <a:srcRect b="28250" l="0" r="0" t="27562"/>
          <a:stretch/>
        </p:blipFill>
        <p:spPr>
          <a:xfrm>
            <a:off x="169372" y="5253048"/>
            <a:ext cx="7429499" cy="1846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Cloud Platform Review | PCMag" id="488" name="Google Shape;488;p41"/>
          <p:cNvPicPr preferRelativeResize="0"/>
          <p:nvPr/>
        </p:nvPicPr>
        <p:blipFill rotWithShape="1">
          <a:blip r:embed="rId5">
            <a:alphaModFix/>
          </a:blip>
          <a:srcRect b="27079" l="0" r="0" t="27516"/>
          <a:stretch/>
        </p:blipFill>
        <p:spPr>
          <a:xfrm>
            <a:off x="7315200" y="5195869"/>
            <a:ext cx="7219950" cy="1846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ds Thinking Cartoon Photos, Images and Pictures" id="489" name="Google Shape;489;p41"/>
          <p:cNvPicPr preferRelativeResize="0"/>
          <p:nvPr/>
        </p:nvPicPr>
        <p:blipFill rotWithShape="1">
          <a:blip r:embed="rId6">
            <a:alphaModFix/>
          </a:blip>
          <a:srcRect b="16770" l="38554" r="31459" t="6698"/>
          <a:stretch/>
        </p:blipFill>
        <p:spPr>
          <a:xfrm>
            <a:off x="14743505" y="5096669"/>
            <a:ext cx="3124084" cy="485295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1"/>
          <p:cNvSpPr txBox="1"/>
          <p:nvPr/>
        </p:nvSpPr>
        <p:spPr>
          <a:xfrm>
            <a:off x="2895600" y="7966428"/>
            <a:ext cx="121896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Easy ??!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Assembly AI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838200" y="4116212"/>
            <a:ext cx="10118387" cy="2435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Inference Time</a:t>
            </a:r>
            <a:endParaRPr/>
          </a:p>
          <a:p>
            <a:pPr indent="-279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Subscription Plan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838200" y="27813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Issues:</a:t>
            </a:r>
            <a:endParaRPr sz="5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sz="48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semblyAI - Speech to Text API Reviews 2024: Details, Pricing, &amp; Features  | G2" id="120" name="Google Shape;12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3788" y="6876797"/>
            <a:ext cx="5105400" cy="2680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 Boy Cartoon Images - Free Download on Freepik" id="121" name="Google Shape;12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3182600" y="3390900"/>
            <a:ext cx="3257550" cy="59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2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2028446" y="4897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Coding</a:t>
            </a:r>
            <a:endParaRPr sz="44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2"/>
          <p:cNvSpPr txBox="1"/>
          <p:nvPr/>
        </p:nvSpPr>
        <p:spPr>
          <a:xfrm>
            <a:off x="609600" y="3184861"/>
            <a:ext cx="9934471" cy="296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Video2Audio: 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video_2_audio.py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Whisper Model: 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whisper_transcript.py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Sentiment Model: 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roberta_predict.py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Pipeline: 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inference.py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Flask App: 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App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Docker Image: </a:t>
            </a: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Dockerfile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2"/>
          <p:cNvSpPr txBox="1"/>
          <p:nvPr/>
        </p:nvSpPr>
        <p:spPr>
          <a:xfrm>
            <a:off x="609600" y="22479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Files: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ing gifs by chris | Dribbble" id="501" name="Google Shape;501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94423" y="2076449"/>
            <a:ext cx="8366375" cy="627478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2"/>
          <p:cNvSpPr txBox="1"/>
          <p:nvPr/>
        </p:nvSpPr>
        <p:spPr>
          <a:xfrm>
            <a:off x="643128" y="66675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Check More Files </a:t>
            </a:r>
            <a:r>
              <a:rPr lang="en-US" sz="40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4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here</a:t>
            </a:r>
            <a:r>
              <a:rPr lang="en-US" sz="40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pic>
        <p:nvPicPr>
          <p:cNvPr descr="GitHub Logo, Git Hub Icon With Text On White and Black Background 17119660  Vector Art at Vecteezy" id="503" name="Google Shape;503;p42"/>
          <p:cNvPicPr preferRelativeResize="0"/>
          <p:nvPr/>
        </p:nvPicPr>
        <p:blipFill rotWithShape="1">
          <a:blip r:embed="rId12">
            <a:alphaModFix/>
          </a:blip>
          <a:srcRect b="5000" l="2083" r="52916" t="6666"/>
          <a:stretch/>
        </p:blipFill>
        <p:spPr>
          <a:xfrm>
            <a:off x="1392926" y="7550099"/>
            <a:ext cx="1271039" cy="124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Wikki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(Deployment Resources)</a:t>
            </a:r>
            <a:endParaRPr/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3">
            <a:alphaModFix/>
          </a:blip>
          <a:srcRect b="989" l="660" r="1915" t="0"/>
          <a:stretch/>
        </p:blipFill>
        <p:spPr>
          <a:xfrm>
            <a:off x="977162" y="2348946"/>
            <a:ext cx="16333675" cy="750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3"/>
          <p:cNvSpPr txBox="1"/>
          <p:nvPr/>
        </p:nvSpPr>
        <p:spPr>
          <a:xfrm>
            <a:off x="1196769" y="4681835"/>
            <a:ext cx="158944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We will find something to Document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" y="3238500"/>
            <a:ext cx="19405456" cy="6076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L 019 - Effective Time Management - Versatile Learning" id="520" name="Google Shape;52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3200" y="337374"/>
            <a:ext cx="2895600" cy="265847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4"/>
          <p:cNvSpPr txBox="1"/>
          <p:nvPr/>
        </p:nvSpPr>
        <p:spPr>
          <a:xfrm>
            <a:off x="908718" y="8853765"/>
            <a:ext cx="164705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 Far, We are following Timeline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5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New Tasks</a:t>
            </a:r>
            <a:endParaRPr sz="44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5"/>
          <p:cNvSpPr txBox="1"/>
          <p:nvPr/>
        </p:nvSpPr>
        <p:spPr>
          <a:xfrm>
            <a:off x="657329" y="2677872"/>
            <a:ext cx="10925071" cy="6517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Using link for video file from firebase not locally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Try deploying Docker Image to a cloud provider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Check for Async request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UI Design for the feature integration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Front End Implementation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Documentations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1F2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1F2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Wikki</a:t>
            </a:r>
            <a:endParaRPr/>
          </a:p>
        </p:txBody>
      </p:sp>
      <p:sp>
        <p:nvSpPr>
          <p:cNvPr id="531" name="Google Shape;531;p45"/>
          <p:cNvSpPr txBox="1"/>
          <p:nvPr/>
        </p:nvSpPr>
        <p:spPr>
          <a:xfrm>
            <a:off x="657329" y="1745654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New Tasks: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st Cartoon Images – Browse 103,590 Stock Photos,, 54% OFF" id="532" name="Google Shape;53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1057" y="1834554"/>
            <a:ext cx="6739232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6"/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Questions To Mentors</a:t>
            </a:r>
            <a:endParaRPr sz="44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73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6"/>
          <p:cNvSpPr txBox="1"/>
          <p:nvPr/>
        </p:nvSpPr>
        <p:spPr>
          <a:xfrm>
            <a:off x="657329" y="3226781"/>
            <a:ext cx="10467871" cy="5818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One-sided Video Analysis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Saving audio file to the firebase for faster inference (</a:t>
            </a:r>
            <a:r>
              <a:rPr lang="en-US" sz="36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 think ☺</a:t>
            </a: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Do we need stream-lite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How will we integrate the api to RuxaiLab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Ideas about what to document for easier use by contributors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Any Docs Required for the Mid-Term Evaluation</a:t>
            </a:r>
            <a:endParaRPr/>
          </a:p>
        </p:txBody>
      </p:sp>
      <p:sp>
        <p:nvSpPr>
          <p:cNvPr id="542" name="Google Shape;542;p46"/>
          <p:cNvSpPr txBox="1"/>
          <p:nvPr/>
        </p:nvSpPr>
        <p:spPr>
          <a:xfrm>
            <a:off x="657329" y="228982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Questions: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mium Vector | Cartoon schoolboy raising hand on white background" id="543" name="Google Shape;54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9500" y="2398663"/>
            <a:ext cx="6591300" cy="6646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7"/>
          <p:cNvSpPr/>
          <p:nvPr/>
        </p:nvSpPr>
        <p:spPr>
          <a:xfrm>
            <a:off x="-4953000" y="6057900"/>
            <a:ext cx="10901093" cy="10901093"/>
          </a:xfrm>
          <a:custGeom>
            <a:rect b="b" l="l" r="r" t="t"/>
            <a:pathLst>
              <a:path extrusionOk="0"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Your opinion matters Royalty Free Vector Image" id="550" name="Google Shape;550;p47"/>
          <p:cNvPicPr preferRelativeResize="0"/>
          <p:nvPr/>
        </p:nvPicPr>
        <p:blipFill rotWithShape="1">
          <a:blip r:embed="rId4">
            <a:alphaModFix/>
          </a:blip>
          <a:srcRect b="17180" l="0" r="1200" t="0"/>
          <a:stretch/>
        </p:blipFill>
        <p:spPr>
          <a:xfrm>
            <a:off x="8903240" y="2066925"/>
            <a:ext cx="9410700" cy="61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7"/>
          <p:cNvSpPr txBox="1"/>
          <p:nvPr/>
        </p:nvSpPr>
        <p:spPr>
          <a:xfrm>
            <a:off x="914400" y="2921396"/>
            <a:ext cx="11448355" cy="2615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Give me your Feedback about progress till now &amp;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Small notes = Great Work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8"/>
          <p:cNvSpPr/>
          <p:nvPr/>
        </p:nvSpPr>
        <p:spPr>
          <a:xfrm>
            <a:off x="12258345" y="1569227"/>
            <a:ext cx="6029655" cy="12059310"/>
          </a:xfrm>
          <a:custGeom>
            <a:rect b="b" l="l" r="r" t="t"/>
            <a:pathLst>
              <a:path extrusionOk="0" h="12059310" w="6029655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8"/>
          <p:cNvSpPr txBox="1"/>
          <p:nvPr/>
        </p:nvSpPr>
        <p:spPr>
          <a:xfrm>
            <a:off x="3437150" y="3857738"/>
            <a:ext cx="8781665" cy="560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/>
          </a:p>
        </p:txBody>
      </p:sp>
      <p:sp>
        <p:nvSpPr>
          <p:cNvPr id="559" name="Google Shape;559;p48"/>
          <p:cNvSpPr txBox="1"/>
          <p:nvPr/>
        </p:nvSpPr>
        <p:spPr>
          <a:xfrm>
            <a:off x="3291326" y="2552700"/>
            <a:ext cx="8809792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560" name="Google Shape;560;p48"/>
          <p:cNvSpPr/>
          <p:nvPr/>
        </p:nvSpPr>
        <p:spPr>
          <a:xfrm>
            <a:off x="1028700" y="1163607"/>
            <a:ext cx="934283" cy="1815744"/>
          </a:xfrm>
          <a:custGeom>
            <a:rect b="b" l="l" r="r" t="t"/>
            <a:pathLst>
              <a:path extrusionOk="0" h="1815744" w="934283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8"/>
          <p:cNvSpPr txBox="1"/>
          <p:nvPr/>
        </p:nvSpPr>
        <p:spPr>
          <a:xfrm>
            <a:off x="7177882" y="7045805"/>
            <a:ext cx="4328318" cy="38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basmaelhoseny6@gmail.com</a:t>
            </a:r>
            <a:endParaRPr/>
          </a:p>
        </p:txBody>
      </p:sp>
      <p:sp>
        <p:nvSpPr>
          <p:cNvPr id="562" name="Google Shape;562;p48"/>
          <p:cNvSpPr txBox="1"/>
          <p:nvPr/>
        </p:nvSpPr>
        <p:spPr>
          <a:xfrm>
            <a:off x="4113104" y="7045805"/>
            <a:ext cx="2744896" cy="38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basmaelhoseny01</a:t>
            </a:r>
            <a:endParaRPr/>
          </a:p>
        </p:txBody>
      </p:sp>
      <p:pic>
        <p:nvPicPr>
          <p:cNvPr descr="GitHub - Wikipedia" id="563" name="Google Shape;563;p4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6723" y="5714943"/>
            <a:ext cx="1137900" cy="113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letter on a black background&#10;&#10;Description automatically generated" id="564" name="Google Shape;56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0518" y="5714943"/>
            <a:ext cx="1095547" cy="1095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mail Icon Logo Black and White – Brands Logos" id="565" name="Google Shape;565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84466" y="5936315"/>
            <a:ext cx="1116039" cy="80738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8"/>
          <p:cNvSpPr txBox="1"/>
          <p:nvPr/>
        </p:nvSpPr>
        <p:spPr>
          <a:xfrm>
            <a:off x="941345" y="7045805"/>
            <a:ext cx="2744896" cy="38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BasmaElhoseny01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Assembly AI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(Inference Time)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57329" y="30099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ct val="1000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Reasons For Large Latency: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57329" y="3942119"/>
            <a:ext cx="10118387" cy="2435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Large size for .mp4 file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Long upload time</a:t>
            </a:r>
            <a:endParaRPr/>
          </a:p>
        </p:txBody>
      </p:sp>
      <p:pic>
        <p:nvPicPr>
          <p:cNvPr descr="60+ Alarm Clock Animation Stock Photos, Pictures &amp; Royalty-Free Images -  iStock"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6980" y="5778455"/>
            <a:ext cx="2651719" cy="265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mblyAI - Speech to Text API Reviews 2024: Details, Pricing, &amp; Features  | G2" id="132" name="Google Shape;13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97080" y="8862019"/>
            <a:ext cx="2900693" cy="1522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,433 Boy Carrying Heavy Royalty-Free Images, Stock Photos &amp; Pictures |  Shutterstock" id="133" name="Google Shape;13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1734800" y="2628900"/>
            <a:ext cx="39624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Assembly AI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(Inference Time)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657329" y="1745654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Issues: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657329" y="2677872"/>
            <a:ext cx="10925071" cy="14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Large size for .mp4 file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Long upload time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pen Source Python Video API - Edit, Concatenate &amp; Composite Videos" id="143" name="Google Shape;143;p17"/>
          <p:cNvPicPr preferRelativeResize="0"/>
          <p:nvPr/>
        </p:nvPicPr>
        <p:blipFill rotWithShape="1">
          <a:blip r:embed="rId4">
            <a:alphaModFix/>
          </a:blip>
          <a:srcRect b="35008" l="0" r="0" t="32883"/>
          <a:stretch/>
        </p:blipFill>
        <p:spPr>
          <a:xfrm>
            <a:off x="14101032" y="5902833"/>
            <a:ext cx="4219394" cy="135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5">
            <a:alphaModFix/>
          </a:blip>
          <a:srcRect b="7037" l="18595" r="26319" t="83031"/>
          <a:stretch/>
        </p:blipFill>
        <p:spPr>
          <a:xfrm>
            <a:off x="914400" y="7658100"/>
            <a:ext cx="13716000" cy="139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5">
            <a:alphaModFix/>
          </a:blip>
          <a:srcRect b="33257" l="18595" r="26319" t="56376"/>
          <a:stretch/>
        </p:blipFill>
        <p:spPr>
          <a:xfrm>
            <a:off x="914400" y="4000500"/>
            <a:ext cx="13982680" cy="148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>
            <a:off x="13106400" y="4533900"/>
            <a:ext cx="1524000" cy="38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2801600" y="8181409"/>
            <a:ext cx="1524000" cy="38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657329" y="59817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657328" y="6708446"/>
            <a:ext cx="10118387" cy="603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Extract audio (.mp3) from .mp4 🡺 MoviePy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4 file color icon. Digital multimedia file format. Video and audio  document. Isolated vector illustration 7226678 Vector Art at Vecteezy" id="150" name="Google Shape;15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33277">
            <a:off x="14915957" y="237659"/>
            <a:ext cx="24574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mblyAI - Speech to Text API Reviews 2024: Details, Pricing, &amp; Features  | G2" id="151" name="Google Shape;15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97080" y="8862019"/>
            <a:ext cx="2900693" cy="152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Assembly AI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(Inference Time)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657329" y="1745654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Issues: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657329" y="2677872"/>
            <a:ext cx="10925071" cy="14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Large size for .mp4 file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 upload time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657329" y="43815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657328" y="5108246"/>
            <a:ext cx="10118387" cy="603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Extract audio (.mp3) from .mp4 🡺 MoviePy</a:t>
            </a:r>
            <a:endParaRPr sz="36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semblyAI - Speech to Text API Reviews 2024: Details, Pricing, &amp; Features  | G2" id="163" name="Google Shape;16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97080" y="8862019"/>
            <a:ext cx="2900693" cy="1522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- Google Drive" id="164" name="Google Shape;16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97200" y="4407747"/>
            <a:ext cx="1402851" cy="1402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hatbot with headphones and light bulb&#10;&#10;Description automatically generated" id="165" name="Google Shape;16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49692" y="3924300"/>
            <a:ext cx="2124765" cy="2124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load Logo Vector Art, Icons, and Graphics for Free Download" id="166" name="Google Shape;16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161138">
            <a:off x="15209869" y="650162"/>
            <a:ext cx="2275869" cy="227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800" y="6393063"/>
            <a:ext cx="17428270" cy="24842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5029200" y="6972300"/>
            <a:ext cx="3276600" cy="41403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5029200" y="8191500"/>
            <a:ext cx="3276600" cy="41403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Assembly AI</a:t>
            </a:r>
            <a:b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(Subscription Plan)</a:t>
            </a:r>
            <a:endParaRPr/>
          </a:p>
        </p:txBody>
      </p:sp>
      <p:pic>
        <p:nvPicPr>
          <p:cNvPr descr="AssemblyAI - Speech to Text API Reviews 2024: Details, Pricing, &amp; Features  | G2" id="177" name="Google Shape;1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97080" y="8862019"/>
            <a:ext cx="2900693" cy="152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5399" y="2153044"/>
            <a:ext cx="12837202" cy="6879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ag of money and coins&#10;&#10;Description automatically generated" id="179" name="Google Shape;17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06402" y="114300"/>
            <a:ext cx="3213662" cy="21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3200400" y="6972300"/>
            <a:ext cx="2819400" cy="45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2119123" y="6322013"/>
            <a:ext cx="140497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Users use their API Keys</a:t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6934200" y="3879857"/>
            <a:ext cx="3429000" cy="34924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1030" y="2524147"/>
            <a:ext cx="6183872" cy="665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685800" y="4356939"/>
            <a:ext cx="10925071" cy="14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Open Source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Subscription Plan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705089" y="3424839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Assembly AI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semblyAI - Speech to Text API Reviews 2024: Details, Pricing, &amp; Features  | G2" id="193" name="Google Shape;19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97080" y="8862019"/>
            <a:ext cx="2900693" cy="152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 rot="5400000">
            <a:off x="-1143000" y="90321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73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Whisper</a:t>
            </a:r>
            <a:endParaRPr sz="3600">
              <a:solidFill>
                <a:srgbClr val="F35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chieving 85% Cost-Effective Transcription and Translation with Optimised OpenAI  Whisper on Q Blocks" id="201" name="Google Shape;20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4453" y="2099366"/>
            <a:ext cx="11598369" cy="6524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ai whisper translate, openai/whisper-small · Hugging Face" id="202" name="Google Shape;20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79336" y="8801100"/>
            <a:ext cx="2832464" cy="147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609600" y="3695700"/>
            <a:ext cx="10925071" cy="208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Pre-trained Model on Hugging Face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Sizes for the model</a:t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705089" y="2781300"/>
            <a:ext cx="870561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Features:</a:t>
            </a:r>
            <a:endParaRPr sz="44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0" y="4025236"/>
            <a:ext cx="8116636" cy="4602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gging Face Valued at $4.5 Billion, Attracts Tech Giants | The Software  Report" id="206" name="Google Shape;20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6159574"/>
            <a:ext cx="7832851" cy="2081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ttle Girl Thinking Vector Art, Icons, and Graphics for Free Download" id="207" name="Google Shape;20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37839" y="241277"/>
            <a:ext cx="3471365" cy="347136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13955466" y="3365511"/>
            <a:ext cx="403610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Karine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